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media/image40.jpg" ContentType="image/gif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52"/>
  </p:notesMasterIdLst>
  <p:sldIdLst>
    <p:sldId id="256" r:id="rId2"/>
    <p:sldId id="257" r:id="rId3"/>
    <p:sldId id="284" r:id="rId4"/>
    <p:sldId id="298" r:id="rId5"/>
    <p:sldId id="258" r:id="rId6"/>
    <p:sldId id="267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59" r:id="rId19"/>
    <p:sldId id="260" r:id="rId20"/>
    <p:sldId id="261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263" r:id="rId29"/>
    <p:sldId id="306" r:id="rId30"/>
    <p:sldId id="307" r:id="rId31"/>
    <p:sldId id="308" r:id="rId32"/>
    <p:sldId id="309" r:id="rId33"/>
    <p:sldId id="264" r:id="rId34"/>
    <p:sldId id="310" r:id="rId35"/>
    <p:sldId id="312" r:id="rId36"/>
    <p:sldId id="311" r:id="rId37"/>
    <p:sldId id="265" r:id="rId38"/>
    <p:sldId id="313" r:id="rId39"/>
    <p:sldId id="314" r:id="rId40"/>
    <p:sldId id="266" r:id="rId41"/>
    <p:sldId id="315" r:id="rId42"/>
    <p:sldId id="316" r:id="rId43"/>
    <p:sldId id="317" r:id="rId44"/>
    <p:sldId id="318" r:id="rId45"/>
    <p:sldId id="319" r:id="rId46"/>
    <p:sldId id="271" r:id="rId47"/>
    <p:sldId id="320" r:id="rId48"/>
    <p:sldId id="321" r:id="rId49"/>
    <p:sldId id="322" r:id="rId50"/>
    <p:sldId id="270" r:id="rId51"/>
  </p:sldIdLst>
  <p:sldSz cx="9144000" cy="5143500" type="screen16x9"/>
  <p:notesSz cx="6858000" cy="9144000"/>
  <p:embeddedFontLst>
    <p:embeddedFont>
      <p:font typeface="Raleway" charset="0"/>
      <p:regular r:id="rId53"/>
      <p:bold r:id="rId54"/>
      <p:italic r:id="rId55"/>
      <p:boldItalic r:id="rId56"/>
    </p:embeddedFont>
    <p:embeddedFont>
      <p:font typeface="Cambria Math" pitchFamily="18" charset="0"/>
      <p:regular r:id="rId57"/>
    </p:embeddedFont>
    <p:embeddedFont>
      <p:font typeface="Karla" charset="0"/>
      <p:regular r:id="rId58"/>
      <p:bold r:id="rId59"/>
      <p:italic r:id="rId60"/>
      <p:boldItalic r:id="rId6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8D3B19C9-A506-405F-A42A-BBD5D72C9F45}">
  <a:tblStyle styleId="{8D3B19C9-A506-405F-A42A-BBD5D72C9F4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214" autoAdjust="0"/>
  </p:normalViewPr>
  <p:slideViewPr>
    <p:cSldViewPr>
      <p:cViewPr>
        <p:scale>
          <a:sx n="91" d="100"/>
          <a:sy n="91" d="100"/>
        </p:scale>
        <p:origin x="-786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3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5.fntdata"/><Relationship Id="rId61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8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96576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As ramificações mais simples são os grupos derivados dos próprios </a:t>
            </a:r>
            <a:r>
              <a:rPr lang="pt-BR" dirty="0" err="1" smtClean="0"/>
              <a:t>alcanos</a:t>
            </a:r>
            <a:r>
              <a:rPr lang="pt-BR" dirty="0" smtClean="0"/>
              <a:t>, pela “retirada” de apenas um átomo de hidrogênio. Seus nomes derivam do </a:t>
            </a:r>
            <a:r>
              <a:rPr lang="pt-BR" dirty="0" err="1" smtClean="0"/>
              <a:t>alcano</a:t>
            </a:r>
            <a:r>
              <a:rPr lang="pt-BR" dirty="0" smtClean="0"/>
              <a:t> correspondente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5879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004C5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6025" y="301575"/>
            <a:ext cx="9150050" cy="4496748"/>
          </a:xfrm>
          <a:custGeom>
            <a:avLst/>
            <a:gdLst/>
            <a:ahLst/>
            <a:cxnLst/>
            <a:rect l="l" t="t" r="r" b="b"/>
            <a:pathLst>
              <a:path w="366002" h="149344" extrusionOk="0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5900" y="759982"/>
            <a:ext cx="9144150" cy="3769800"/>
          </a:xfrm>
          <a:custGeom>
            <a:avLst/>
            <a:gdLst/>
            <a:ahLst/>
            <a:cxnLst/>
            <a:rect l="l" t="t" r="r" b="b"/>
            <a:pathLst>
              <a:path w="365766" h="150792" extrusionOk="0">
                <a:moveTo>
                  <a:pt x="365766" y="12416"/>
                </a:moveTo>
                <a:lnTo>
                  <a:pt x="289997" y="0"/>
                </a:lnTo>
                <a:lnTo>
                  <a:pt x="0" y="55421"/>
                </a:lnTo>
                <a:lnTo>
                  <a:pt x="0" y="127486"/>
                </a:lnTo>
                <a:lnTo>
                  <a:pt x="70927" y="150792"/>
                </a:lnTo>
                <a:lnTo>
                  <a:pt x="365766" y="122256"/>
                </a:lnTo>
                <a:close/>
              </a:path>
            </a:pathLst>
          </a:custGeom>
          <a:solidFill>
            <a:srgbClr val="00AE9D">
              <a:alpha val="26540"/>
            </a:srgbClr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>
            <a:off x="0" y="1351100"/>
            <a:ext cx="9156075" cy="2889063"/>
          </a:xfrm>
          <a:custGeom>
            <a:avLst/>
            <a:gdLst/>
            <a:ahLst/>
            <a:cxnLst/>
            <a:rect l="l" t="t" r="r" b="b"/>
            <a:pathLst>
              <a:path w="366243" h="106157" extrusionOk="0">
                <a:moveTo>
                  <a:pt x="241" y="0"/>
                </a:moveTo>
                <a:lnTo>
                  <a:pt x="0" y="77929"/>
                </a:lnTo>
                <a:lnTo>
                  <a:pt x="366243" y="106157"/>
                </a:lnTo>
                <a:lnTo>
                  <a:pt x="366243" y="4102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719025" y="1991825"/>
            <a:ext cx="5706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rgbClr val="ABE33F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 flipH="1">
            <a:off x="6025" y="301575"/>
            <a:ext cx="9150050" cy="4496748"/>
          </a:xfrm>
          <a:custGeom>
            <a:avLst/>
            <a:gdLst/>
            <a:ahLst/>
            <a:cxnLst/>
            <a:rect l="l" t="t" r="r" b="b"/>
            <a:pathLst>
              <a:path w="366002" h="149344" extrusionOk="0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-5900" y="753950"/>
            <a:ext cx="9144150" cy="3769800"/>
          </a:xfrm>
          <a:custGeom>
            <a:avLst/>
            <a:gdLst/>
            <a:ahLst/>
            <a:cxnLst/>
            <a:rect l="l" t="t" r="r" b="b"/>
            <a:pathLst>
              <a:path w="365766" h="150792" extrusionOk="0">
                <a:moveTo>
                  <a:pt x="365766" y="12416"/>
                </a:moveTo>
                <a:lnTo>
                  <a:pt x="289997" y="0"/>
                </a:lnTo>
                <a:lnTo>
                  <a:pt x="0" y="55421"/>
                </a:lnTo>
                <a:lnTo>
                  <a:pt x="0" y="127486"/>
                </a:lnTo>
                <a:lnTo>
                  <a:pt x="70927" y="150792"/>
                </a:lnTo>
                <a:lnTo>
                  <a:pt x="365766" y="122256"/>
                </a:lnTo>
                <a:close/>
              </a:path>
            </a:pathLst>
          </a:custGeom>
          <a:solidFill>
            <a:srgbClr val="00AE9D">
              <a:alpha val="26540"/>
            </a:srgbClr>
          </a:solidFill>
          <a:ln>
            <a:noFill/>
          </a:ln>
        </p:spPr>
      </p:sp>
      <p:sp>
        <p:nvSpPr>
          <p:cNvPr id="17" name="Google Shape;17;p3"/>
          <p:cNvSpPr/>
          <p:nvPr/>
        </p:nvSpPr>
        <p:spPr>
          <a:xfrm>
            <a:off x="0" y="1351100"/>
            <a:ext cx="9156075" cy="2889063"/>
          </a:xfrm>
          <a:custGeom>
            <a:avLst/>
            <a:gdLst/>
            <a:ahLst/>
            <a:cxnLst/>
            <a:rect l="l" t="t" r="r" b="b"/>
            <a:pathLst>
              <a:path w="366243" h="106157" extrusionOk="0">
                <a:moveTo>
                  <a:pt x="241" y="0"/>
                </a:moveTo>
                <a:lnTo>
                  <a:pt x="0" y="77929"/>
                </a:lnTo>
                <a:lnTo>
                  <a:pt x="366243" y="106157"/>
                </a:lnTo>
                <a:lnTo>
                  <a:pt x="366243" y="4102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1815525" y="2040550"/>
            <a:ext cx="5513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815375" y="3068650"/>
            <a:ext cx="5513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None/>
              <a:defRPr sz="1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6025" y="301575"/>
            <a:ext cx="9150050" cy="4496748"/>
          </a:xfrm>
          <a:custGeom>
            <a:avLst/>
            <a:gdLst/>
            <a:ahLst/>
            <a:cxnLst/>
            <a:rect l="l" t="t" r="r" b="b"/>
            <a:pathLst>
              <a:path w="366002" h="149344" extrusionOk="0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23" name="Google Shape;23;p4"/>
          <p:cNvSpPr/>
          <p:nvPr/>
        </p:nvSpPr>
        <p:spPr>
          <a:xfrm>
            <a:off x="0" y="1580113"/>
            <a:ext cx="9144000" cy="3341668"/>
          </a:xfrm>
          <a:custGeom>
            <a:avLst/>
            <a:gdLst/>
            <a:ahLst/>
            <a:cxnLst/>
            <a:rect l="l" t="t" r="r" b="b"/>
            <a:pathLst>
              <a:path w="365760" h="110982" extrusionOk="0">
                <a:moveTo>
                  <a:pt x="0" y="0"/>
                </a:moveTo>
                <a:lnTo>
                  <a:pt x="0" y="54526"/>
                </a:lnTo>
                <a:lnTo>
                  <a:pt x="317748" y="110982"/>
                </a:lnTo>
                <a:lnTo>
                  <a:pt x="365760" y="84202"/>
                </a:lnTo>
                <a:lnTo>
                  <a:pt x="365760" y="26780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24" name="Google Shape;24;p4"/>
          <p:cNvSpPr/>
          <p:nvPr/>
        </p:nvSpPr>
        <p:spPr>
          <a:xfrm>
            <a:off x="-5900" y="410541"/>
            <a:ext cx="9144152" cy="4453148"/>
          </a:xfrm>
          <a:custGeom>
            <a:avLst/>
            <a:gdLst/>
            <a:ahLst/>
            <a:cxnLst/>
            <a:rect l="l" t="t" r="r" b="b"/>
            <a:pathLst>
              <a:path w="365036" h="147896" extrusionOk="0">
                <a:moveTo>
                  <a:pt x="365036" y="21714"/>
                </a:moveTo>
                <a:lnTo>
                  <a:pt x="87097" y="0"/>
                </a:lnTo>
                <a:lnTo>
                  <a:pt x="0" y="57421"/>
                </a:lnTo>
                <a:lnTo>
                  <a:pt x="0" y="117255"/>
                </a:lnTo>
                <a:lnTo>
                  <a:pt x="241266" y="147896"/>
                </a:lnTo>
                <a:lnTo>
                  <a:pt x="365036" y="112913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33775" y="2314200"/>
            <a:ext cx="54765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◆"/>
              <a:defRPr b="1" i="1">
                <a:solidFill>
                  <a:srgbClr val="FFFFFF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◆"/>
              <a:defRPr b="1" i="1">
                <a:solidFill>
                  <a:srgbClr val="FFFFFF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◇"/>
              <a:defRPr b="1" i="1">
                <a:solidFill>
                  <a:srgbClr val="FFFFFF"/>
                </a:solidFill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b="1" i="1">
                <a:solidFill>
                  <a:srgbClr val="FFFFFF"/>
                </a:solidFill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b="1" i="1">
                <a:solidFill>
                  <a:srgbClr val="FFFFFF"/>
                </a:solidFill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b="1" i="1">
                <a:solidFill>
                  <a:srgbClr val="FFFFFF"/>
                </a:solidFill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b="1" i="1">
                <a:solidFill>
                  <a:srgbClr val="FFFFFF"/>
                </a:solidFill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b="1" i="1">
                <a:solidFill>
                  <a:srgbClr val="FFFFFF"/>
                </a:solidFill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b="1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/>
          <p:nvPr/>
        </p:nvSpPr>
        <p:spPr>
          <a:xfrm>
            <a:off x="3593400" y="1086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sz="60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4179900" y="1041875"/>
            <a:ext cx="784200" cy="784200"/>
          </a:xfrm>
          <a:prstGeom prst="diamond">
            <a:avLst/>
          </a:prstGeom>
          <a:noFill/>
          <a:ln w="2857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5"/>
          <p:cNvGrpSpPr/>
          <p:nvPr/>
        </p:nvGrpSpPr>
        <p:grpSpPr>
          <a:xfrm>
            <a:off x="-6025" y="0"/>
            <a:ext cx="9168125" cy="5163100"/>
            <a:chOff x="-6025" y="0"/>
            <a:chExt cx="9168125" cy="5163100"/>
          </a:xfrm>
        </p:grpSpPr>
        <p:sp>
          <p:nvSpPr>
            <p:cNvPr id="31" name="Google Shape;31;p5"/>
            <p:cNvSpPr/>
            <p:nvPr/>
          </p:nvSpPr>
          <p:spPr>
            <a:xfrm>
              <a:off x="0" y="0"/>
              <a:ext cx="8552900" cy="1333000"/>
            </a:xfrm>
            <a:custGeom>
              <a:avLst/>
              <a:gdLst/>
              <a:ahLst/>
              <a:cxnLst/>
              <a:rect l="l" t="t" r="r" b="b"/>
              <a:pathLst>
                <a:path w="342116" h="53320" extrusionOk="0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32" name="Google Shape;32;p5"/>
            <p:cNvSpPr/>
            <p:nvPr/>
          </p:nvSpPr>
          <p:spPr>
            <a:xfrm>
              <a:off x="2563450" y="0"/>
              <a:ext cx="6580550" cy="1272675"/>
            </a:xfrm>
            <a:custGeom>
              <a:avLst/>
              <a:gdLst/>
              <a:ahLst/>
              <a:cxnLst/>
              <a:rect l="l" t="t" r="r" b="b"/>
              <a:pathLst>
                <a:path w="263222" h="50907" extrusionOk="0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33" name="Google Shape;33;p5"/>
            <p:cNvSpPr/>
            <p:nvPr/>
          </p:nvSpPr>
          <p:spPr>
            <a:xfrm>
              <a:off x="-6025" y="2"/>
              <a:ext cx="7298300" cy="1471709"/>
            </a:xfrm>
            <a:custGeom>
              <a:avLst/>
              <a:gdLst/>
              <a:ahLst/>
              <a:cxnLst/>
              <a:rect l="l" t="t" r="r" b="b"/>
              <a:pathLst>
                <a:path w="291932" h="58628" extrusionOk="0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34" name="Google Shape;34;p5"/>
            <p:cNvSpPr/>
            <p:nvPr/>
          </p:nvSpPr>
          <p:spPr>
            <a:xfrm>
              <a:off x="3596100" y="4667000"/>
              <a:ext cx="5090700" cy="476500"/>
            </a:xfrm>
            <a:custGeom>
              <a:avLst/>
              <a:gdLst/>
              <a:ahLst/>
              <a:cxnLst/>
              <a:rect l="l" t="t" r="r" b="b"/>
              <a:pathLst>
                <a:path w="203628" h="19060" extrusionOk="0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35" name="Google Shape;35;p5"/>
            <p:cNvSpPr/>
            <p:nvPr/>
          </p:nvSpPr>
          <p:spPr>
            <a:xfrm>
              <a:off x="5525000" y="4692625"/>
              <a:ext cx="3637100" cy="470475"/>
            </a:xfrm>
            <a:custGeom>
              <a:avLst/>
              <a:gdLst/>
              <a:ahLst/>
              <a:cxnLst/>
              <a:rect l="l" t="t" r="r" b="b"/>
              <a:pathLst>
                <a:path w="145484" h="18819" extrusionOk="0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36" name="Google Shape;36;p5"/>
            <p:cNvSpPr/>
            <p:nvPr/>
          </p:nvSpPr>
          <p:spPr>
            <a:xfrm>
              <a:off x="7521475" y="4023125"/>
              <a:ext cx="1634600" cy="1139975"/>
            </a:xfrm>
            <a:custGeom>
              <a:avLst/>
              <a:gdLst/>
              <a:ahLst/>
              <a:cxnLst/>
              <a:rect l="l" t="t" r="r" b="b"/>
              <a:pathLst>
                <a:path w="65384" h="45599" extrusionOk="0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◆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◆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◇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6"/>
          <p:cNvGrpSpPr/>
          <p:nvPr/>
        </p:nvGrpSpPr>
        <p:grpSpPr>
          <a:xfrm>
            <a:off x="-6025" y="0"/>
            <a:ext cx="9168125" cy="5163100"/>
            <a:chOff x="-6025" y="0"/>
            <a:chExt cx="9168125" cy="5163100"/>
          </a:xfrm>
        </p:grpSpPr>
        <p:sp>
          <p:nvSpPr>
            <p:cNvPr id="42" name="Google Shape;42;p6"/>
            <p:cNvSpPr/>
            <p:nvPr/>
          </p:nvSpPr>
          <p:spPr>
            <a:xfrm>
              <a:off x="0" y="0"/>
              <a:ext cx="8552900" cy="1333000"/>
            </a:xfrm>
            <a:custGeom>
              <a:avLst/>
              <a:gdLst/>
              <a:ahLst/>
              <a:cxnLst/>
              <a:rect l="l" t="t" r="r" b="b"/>
              <a:pathLst>
                <a:path w="342116" h="53320" extrusionOk="0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43" name="Google Shape;43;p6"/>
            <p:cNvSpPr/>
            <p:nvPr/>
          </p:nvSpPr>
          <p:spPr>
            <a:xfrm>
              <a:off x="2563450" y="0"/>
              <a:ext cx="6580550" cy="1272675"/>
            </a:xfrm>
            <a:custGeom>
              <a:avLst/>
              <a:gdLst/>
              <a:ahLst/>
              <a:cxnLst/>
              <a:rect l="l" t="t" r="r" b="b"/>
              <a:pathLst>
                <a:path w="263222" h="50907" extrusionOk="0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44" name="Google Shape;44;p6"/>
            <p:cNvSpPr/>
            <p:nvPr/>
          </p:nvSpPr>
          <p:spPr>
            <a:xfrm>
              <a:off x="-6025" y="2"/>
              <a:ext cx="7298300" cy="1471709"/>
            </a:xfrm>
            <a:custGeom>
              <a:avLst/>
              <a:gdLst/>
              <a:ahLst/>
              <a:cxnLst/>
              <a:rect l="l" t="t" r="r" b="b"/>
              <a:pathLst>
                <a:path w="291932" h="58628" extrusionOk="0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45" name="Google Shape;45;p6"/>
            <p:cNvSpPr/>
            <p:nvPr/>
          </p:nvSpPr>
          <p:spPr>
            <a:xfrm>
              <a:off x="3596100" y="4667000"/>
              <a:ext cx="5090700" cy="476500"/>
            </a:xfrm>
            <a:custGeom>
              <a:avLst/>
              <a:gdLst/>
              <a:ahLst/>
              <a:cxnLst/>
              <a:rect l="l" t="t" r="r" b="b"/>
              <a:pathLst>
                <a:path w="203628" h="19060" extrusionOk="0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46" name="Google Shape;46;p6"/>
            <p:cNvSpPr/>
            <p:nvPr/>
          </p:nvSpPr>
          <p:spPr>
            <a:xfrm>
              <a:off x="5525000" y="4692625"/>
              <a:ext cx="3637100" cy="470475"/>
            </a:xfrm>
            <a:custGeom>
              <a:avLst/>
              <a:gdLst/>
              <a:ahLst/>
              <a:cxnLst/>
              <a:rect l="l" t="t" r="r" b="b"/>
              <a:pathLst>
                <a:path w="145484" h="18819" extrusionOk="0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47" name="Google Shape;47;p6"/>
            <p:cNvSpPr/>
            <p:nvPr/>
          </p:nvSpPr>
          <p:spPr>
            <a:xfrm>
              <a:off x="7521475" y="4023125"/>
              <a:ext cx="1634600" cy="1139975"/>
            </a:xfrm>
            <a:custGeom>
              <a:avLst/>
              <a:gdLst/>
              <a:ahLst/>
              <a:cxnLst/>
              <a:rect l="l" t="t" r="r" b="b"/>
              <a:pathLst>
                <a:path w="65384" h="45599" extrusionOk="0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904925" y="1495850"/>
            <a:ext cx="3560100" cy="3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◆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◆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2"/>
          </p:nvPr>
        </p:nvSpPr>
        <p:spPr>
          <a:xfrm>
            <a:off x="4679180" y="1495850"/>
            <a:ext cx="3560100" cy="3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◆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◆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7"/>
          <p:cNvGrpSpPr/>
          <p:nvPr/>
        </p:nvGrpSpPr>
        <p:grpSpPr>
          <a:xfrm>
            <a:off x="-6025" y="0"/>
            <a:ext cx="9168125" cy="5163100"/>
            <a:chOff x="-6025" y="0"/>
            <a:chExt cx="9168125" cy="5163100"/>
          </a:xfrm>
        </p:grpSpPr>
        <p:sp>
          <p:nvSpPr>
            <p:cNvPr id="54" name="Google Shape;54;p7"/>
            <p:cNvSpPr/>
            <p:nvPr/>
          </p:nvSpPr>
          <p:spPr>
            <a:xfrm>
              <a:off x="0" y="0"/>
              <a:ext cx="8552900" cy="1333000"/>
            </a:xfrm>
            <a:custGeom>
              <a:avLst/>
              <a:gdLst/>
              <a:ahLst/>
              <a:cxnLst/>
              <a:rect l="l" t="t" r="r" b="b"/>
              <a:pathLst>
                <a:path w="342116" h="53320" extrusionOk="0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55" name="Google Shape;55;p7"/>
            <p:cNvSpPr/>
            <p:nvPr/>
          </p:nvSpPr>
          <p:spPr>
            <a:xfrm>
              <a:off x="2563450" y="0"/>
              <a:ext cx="6580550" cy="1272675"/>
            </a:xfrm>
            <a:custGeom>
              <a:avLst/>
              <a:gdLst/>
              <a:ahLst/>
              <a:cxnLst/>
              <a:rect l="l" t="t" r="r" b="b"/>
              <a:pathLst>
                <a:path w="263222" h="50907" extrusionOk="0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56" name="Google Shape;56;p7"/>
            <p:cNvSpPr/>
            <p:nvPr/>
          </p:nvSpPr>
          <p:spPr>
            <a:xfrm>
              <a:off x="-6025" y="2"/>
              <a:ext cx="7298300" cy="1471709"/>
            </a:xfrm>
            <a:custGeom>
              <a:avLst/>
              <a:gdLst/>
              <a:ahLst/>
              <a:cxnLst/>
              <a:rect l="l" t="t" r="r" b="b"/>
              <a:pathLst>
                <a:path w="291932" h="58628" extrusionOk="0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57" name="Google Shape;57;p7"/>
            <p:cNvSpPr/>
            <p:nvPr/>
          </p:nvSpPr>
          <p:spPr>
            <a:xfrm>
              <a:off x="3596100" y="4667000"/>
              <a:ext cx="5090700" cy="476500"/>
            </a:xfrm>
            <a:custGeom>
              <a:avLst/>
              <a:gdLst/>
              <a:ahLst/>
              <a:cxnLst/>
              <a:rect l="l" t="t" r="r" b="b"/>
              <a:pathLst>
                <a:path w="203628" h="19060" extrusionOk="0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58" name="Google Shape;58;p7"/>
            <p:cNvSpPr/>
            <p:nvPr/>
          </p:nvSpPr>
          <p:spPr>
            <a:xfrm>
              <a:off x="5525000" y="4692625"/>
              <a:ext cx="3637100" cy="470475"/>
            </a:xfrm>
            <a:custGeom>
              <a:avLst/>
              <a:gdLst/>
              <a:ahLst/>
              <a:cxnLst/>
              <a:rect l="l" t="t" r="r" b="b"/>
              <a:pathLst>
                <a:path w="145484" h="18819" extrusionOk="0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59" name="Google Shape;59;p7"/>
            <p:cNvSpPr/>
            <p:nvPr/>
          </p:nvSpPr>
          <p:spPr>
            <a:xfrm>
              <a:off x="7521475" y="4023125"/>
              <a:ext cx="1634600" cy="1139975"/>
            </a:xfrm>
            <a:custGeom>
              <a:avLst/>
              <a:gdLst/>
              <a:ahLst/>
              <a:cxnLst/>
              <a:rect l="l" t="t" r="r" b="b"/>
              <a:pathLst>
                <a:path w="65384" h="45599" extrusionOk="0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1"/>
          </p:nvPr>
        </p:nvSpPr>
        <p:spPr>
          <a:xfrm>
            <a:off x="870750" y="1495850"/>
            <a:ext cx="2365200" cy="3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◆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◆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◇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2"/>
          </p:nvPr>
        </p:nvSpPr>
        <p:spPr>
          <a:xfrm>
            <a:off x="3357262" y="1495850"/>
            <a:ext cx="2365200" cy="3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◆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◆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◇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3"/>
          </p:nvPr>
        </p:nvSpPr>
        <p:spPr>
          <a:xfrm>
            <a:off x="5843773" y="1495850"/>
            <a:ext cx="2365200" cy="3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◆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◆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◇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8"/>
          <p:cNvGrpSpPr/>
          <p:nvPr/>
        </p:nvGrpSpPr>
        <p:grpSpPr>
          <a:xfrm>
            <a:off x="-6025" y="0"/>
            <a:ext cx="9168125" cy="5163100"/>
            <a:chOff x="-6025" y="0"/>
            <a:chExt cx="9168125" cy="5163100"/>
          </a:xfrm>
        </p:grpSpPr>
        <p:sp>
          <p:nvSpPr>
            <p:cNvPr id="67" name="Google Shape;67;p8"/>
            <p:cNvSpPr/>
            <p:nvPr/>
          </p:nvSpPr>
          <p:spPr>
            <a:xfrm>
              <a:off x="0" y="0"/>
              <a:ext cx="8552900" cy="1333000"/>
            </a:xfrm>
            <a:custGeom>
              <a:avLst/>
              <a:gdLst/>
              <a:ahLst/>
              <a:cxnLst/>
              <a:rect l="l" t="t" r="r" b="b"/>
              <a:pathLst>
                <a:path w="342116" h="53320" extrusionOk="0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68" name="Google Shape;68;p8"/>
            <p:cNvSpPr/>
            <p:nvPr/>
          </p:nvSpPr>
          <p:spPr>
            <a:xfrm>
              <a:off x="2563450" y="0"/>
              <a:ext cx="6580550" cy="1272675"/>
            </a:xfrm>
            <a:custGeom>
              <a:avLst/>
              <a:gdLst/>
              <a:ahLst/>
              <a:cxnLst/>
              <a:rect l="l" t="t" r="r" b="b"/>
              <a:pathLst>
                <a:path w="263222" h="50907" extrusionOk="0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69" name="Google Shape;69;p8"/>
            <p:cNvSpPr/>
            <p:nvPr/>
          </p:nvSpPr>
          <p:spPr>
            <a:xfrm>
              <a:off x="-6025" y="2"/>
              <a:ext cx="7298300" cy="1471709"/>
            </a:xfrm>
            <a:custGeom>
              <a:avLst/>
              <a:gdLst/>
              <a:ahLst/>
              <a:cxnLst/>
              <a:rect l="l" t="t" r="r" b="b"/>
              <a:pathLst>
                <a:path w="291932" h="58628" extrusionOk="0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70" name="Google Shape;70;p8"/>
            <p:cNvSpPr/>
            <p:nvPr/>
          </p:nvSpPr>
          <p:spPr>
            <a:xfrm>
              <a:off x="3596100" y="4667000"/>
              <a:ext cx="5090700" cy="476500"/>
            </a:xfrm>
            <a:custGeom>
              <a:avLst/>
              <a:gdLst/>
              <a:ahLst/>
              <a:cxnLst/>
              <a:rect l="l" t="t" r="r" b="b"/>
              <a:pathLst>
                <a:path w="203628" h="19060" extrusionOk="0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71" name="Google Shape;71;p8"/>
            <p:cNvSpPr/>
            <p:nvPr/>
          </p:nvSpPr>
          <p:spPr>
            <a:xfrm>
              <a:off x="5525000" y="4692625"/>
              <a:ext cx="3637100" cy="470475"/>
            </a:xfrm>
            <a:custGeom>
              <a:avLst/>
              <a:gdLst/>
              <a:ahLst/>
              <a:cxnLst/>
              <a:rect l="l" t="t" r="r" b="b"/>
              <a:pathLst>
                <a:path w="145484" h="18819" extrusionOk="0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72" name="Google Shape;72;p8"/>
            <p:cNvSpPr/>
            <p:nvPr/>
          </p:nvSpPr>
          <p:spPr>
            <a:xfrm>
              <a:off x="7521475" y="4023125"/>
              <a:ext cx="1634600" cy="1139975"/>
            </a:xfrm>
            <a:custGeom>
              <a:avLst/>
              <a:gdLst/>
              <a:ahLst/>
              <a:cxnLst/>
              <a:rect l="l" t="t" r="r" b="b"/>
              <a:pathLst>
                <a:path w="65384" h="45599" extrusionOk="0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73" name="Google Shape;73;p8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8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/>
          <p:nvPr/>
        </p:nvSpPr>
        <p:spPr>
          <a:xfrm>
            <a:off x="-2355" y="0"/>
            <a:ext cx="5209571" cy="983354"/>
          </a:xfrm>
          <a:custGeom>
            <a:avLst/>
            <a:gdLst/>
            <a:ahLst/>
            <a:cxnLst/>
            <a:rect l="l" t="t" r="r" b="b"/>
            <a:pathLst>
              <a:path w="342116" h="53320" extrusionOk="0">
                <a:moveTo>
                  <a:pt x="0" y="0"/>
                </a:moveTo>
                <a:lnTo>
                  <a:pt x="0" y="53320"/>
                </a:lnTo>
                <a:lnTo>
                  <a:pt x="342116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86" name="Google Shape;86;p10"/>
          <p:cNvSpPr/>
          <p:nvPr/>
        </p:nvSpPr>
        <p:spPr>
          <a:xfrm>
            <a:off x="-6025" y="2"/>
            <a:ext cx="4445394" cy="1085644"/>
          </a:xfrm>
          <a:custGeom>
            <a:avLst/>
            <a:gdLst/>
            <a:ahLst/>
            <a:cxnLst/>
            <a:rect l="l" t="t" r="r" b="b"/>
            <a:pathLst>
              <a:path w="291932" h="58628" extrusionOk="0">
                <a:moveTo>
                  <a:pt x="0" y="18578"/>
                </a:moveTo>
                <a:lnTo>
                  <a:pt x="241" y="34019"/>
                </a:lnTo>
                <a:lnTo>
                  <a:pt x="221482" y="58628"/>
                </a:lnTo>
                <a:lnTo>
                  <a:pt x="291932" y="0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87" name="Google Shape;87;p10"/>
          <p:cNvSpPr/>
          <p:nvPr/>
        </p:nvSpPr>
        <p:spPr>
          <a:xfrm>
            <a:off x="6375475" y="4745747"/>
            <a:ext cx="2548913" cy="400879"/>
          </a:xfrm>
          <a:custGeom>
            <a:avLst/>
            <a:gdLst/>
            <a:ahLst/>
            <a:cxnLst/>
            <a:rect l="l" t="t" r="r" b="b"/>
            <a:pathLst>
              <a:path w="203628" h="19060" extrusionOk="0">
                <a:moveTo>
                  <a:pt x="0" y="19060"/>
                </a:moveTo>
                <a:lnTo>
                  <a:pt x="203628" y="19060"/>
                </a:lnTo>
                <a:lnTo>
                  <a:pt x="157305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88" name="Google Shape;88;p10"/>
          <p:cNvSpPr/>
          <p:nvPr/>
        </p:nvSpPr>
        <p:spPr>
          <a:xfrm>
            <a:off x="7341180" y="4767304"/>
            <a:ext cx="1821096" cy="395811"/>
          </a:xfrm>
          <a:custGeom>
            <a:avLst/>
            <a:gdLst/>
            <a:ahLst/>
            <a:cxnLst/>
            <a:rect l="l" t="t" r="r" b="b"/>
            <a:pathLst>
              <a:path w="145484" h="18819" extrusionOk="0">
                <a:moveTo>
                  <a:pt x="145484" y="0"/>
                </a:moveTo>
                <a:lnTo>
                  <a:pt x="145484" y="18819"/>
                </a:lnTo>
                <a:lnTo>
                  <a:pt x="0" y="18819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89" name="Google Shape;89;p10"/>
          <p:cNvSpPr/>
          <p:nvPr/>
        </p:nvSpPr>
        <p:spPr>
          <a:xfrm>
            <a:off x="8340717" y="4204075"/>
            <a:ext cx="818444" cy="959061"/>
          </a:xfrm>
          <a:custGeom>
            <a:avLst/>
            <a:gdLst/>
            <a:ahLst/>
            <a:cxnLst/>
            <a:rect l="l" t="t" r="r" b="b"/>
            <a:pathLst>
              <a:path w="65384" h="45599" extrusionOk="0">
                <a:moveTo>
                  <a:pt x="65384" y="27022"/>
                </a:moveTo>
                <a:lnTo>
                  <a:pt x="65384" y="0"/>
                </a:lnTo>
                <a:lnTo>
                  <a:pt x="0" y="45599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90" name="Google Shape;90;p10"/>
          <p:cNvSpPr/>
          <p:nvPr/>
        </p:nvSpPr>
        <p:spPr>
          <a:xfrm>
            <a:off x="1559025" y="-6025"/>
            <a:ext cx="4116775" cy="944875"/>
          </a:xfrm>
          <a:custGeom>
            <a:avLst/>
            <a:gdLst/>
            <a:ahLst/>
            <a:cxnLst/>
            <a:rect l="l" t="t" r="r" b="b"/>
            <a:pathLst>
              <a:path w="164671" h="37795" extrusionOk="0">
                <a:moveTo>
                  <a:pt x="0" y="241"/>
                </a:moveTo>
                <a:lnTo>
                  <a:pt x="132407" y="37795"/>
                </a:lnTo>
                <a:lnTo>
                  <a:pt x="164671" y="0"/>
                </a:lnTo>
                <a:lnTo>
                  <a:pt x="160329" y="241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91" name="Google Shape;91;p10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◇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"/>
          <p:cNvSpPr txBox="1">
            <a:spLocks noGrp="1"/>
          </p:cNvSpPr>
          <p:nvPr>
            <p:ph type="ctrTitle"/>
          </p:nvPr>
        </p:nvSpPr>
        <p:spPr>
          <a:xfrm>
            <a:off x="1403648" y="1991825"/>
            <a:ext cx="6336703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HIDROCARBONETOS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Outras ramificações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04924" y="1495850"/>
            <a:ext cx="7627516" cy="3429900"/>
          </a:xfrm>
        </p:spPr>
        <p:txBody>
          <a:bodyPr/>
          <a:lstStyle/>
          <a:p>
            <a:r>
              <a:rPr lang="pt-BR" dirty="0"/>
              <a:t>A IUPAC considera também os seguintes grupos, cujos nomes foram consagrados pelo uso: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10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99742"/>
            <a:ext cx="8354123" cy="18232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4368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Exemplos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11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9622"/>
            <a:ext cx="2310726" cy="113975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726" y="1419622"/>
            <a:ext cx="5910417" cy="64807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23678"/>
            <a:ext cx="4400518" cy="491678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611560" y="3102228"/>
            <a:ext cx="3791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00B050"/>
                </a:solidFill>
                <a:latin typeface="Karla" charset="0"/>
                <a:ea typeface="Karla" charset="0"/>
              </a:rPr>
              <a:t>Nome: Metil-Propano</a:t>
            </a:r>
            <a:endParaRPr lang="pt-BR" sz="2800" b="1" dirty="0">
              <a:solidFill>
                <a:srgbClr val="00B050"/>
              </a:solidFill>
              <a:latin typeface="Karla" charset="0"/>
              <a:ea typeface="Karl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51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58340" y="1275606"/>
            <a:ext cx="7627516" cy="3429900"/>
          </a:xfrm>
        </p:spPr>
        <p:txBody>
          <a:bodyPr/>
          <a:lstStyle/>
          <a:p>
            <a:r>
              <a:rPr lang="pt-BR" dirty="0"/>
              <a:t>Em moléculas maiores, deve-se considerar como cadeia principal a cadeia carbônica mais longa, e esta deve ser numerada para indicar a posição de cada ramificação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12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355726"/>
            <a:ext cx="7977060" cy="128510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445" y="3554847"/>
            <a:ext cx="3973787" cy="97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29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Exemplos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67544" y="1495850"/>
            <a:ext cx="8280920" cy="3429900"/>
          </a:xfrm>
        </p:spPr>
        <p:txBody>
          <a:bodyPr/>
          <a:lstStyle/>
          <a:p>
            <a:pPr algn="just"/>
            <a:r>
              <a:rPr lang="pt-BR" dirty="0"/>
              <a:t>A numeração da cadeia principal deve ser feita de tal modo que as ramificações recebam os menores números possíveis (regra dos menores números).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13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601804"/>
            <a:ext cx="6938271" cy="18002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95536" y="4155926"/>
            <a:ext cx="5145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00B050"/>
                </a:solidFill>
                <a:latin typeface="Karla" charset="0"/>
                <a:ea typeface="Karla" charset="0"/>
              </a:rPr>
              <a:t>Nome: 3-metil-heptano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74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11560" y="1275606"/>
            <a:ext cx="8352928" cy="3429900"/>
          </a:xfrm>
        </p:spPr>
        <p:txBody>
          <a:bodyPr/>
          <a:lstStyle/>
          <a:p>
            <a:r>
              <a:rPr lang="pt-BR" dirty="0"/>
              <a:t>Havendo duas (ou mais) ramificações iguais, usamos os prefixos </a:t>
            </a:r>
            <a:r>
              <a:rPr lang="pt-BR" dirty="0" err="1"/>
              <a:t>di</a:t>
            </a:r>
            <a:r>
              <a:rPr lang="pt-BR" dirty="0"/>
              <a:t>, tri, tetra etc. para indicar a quantidade dessas ramificações.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14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011581"/>
            <a:ext cx="6480720" cy="171229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28" y="3579862"/>
            <a:ext cx="4712509" cy="78980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083918"/>
            <a:ext cx="4259119" cy="86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52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1520" y="1275606"/>
            <a:ext cx="8892480" cy="3429900"/>
          </a:xfrm>
        </p:spPr>
        <p:txBody>
          <a:bodyPr/>
          <a:lstStyle/>
          <a:p>
            <a:r>
              <a:rPr lang="pt-BR" dirty="0"/>
              <a:t>Havendo ramificações diferentes, elas serão citadas em ordem alfabética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15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53352"/>
            <a:ext cx="6048672" cy="209969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899592" y="4371950"/>
            <a:ext cx="4495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00B050"/>
                </a:solidFill>
                <a:latin typeface="Karla" charset="0"/>
                <a:ea typeface="Karla" charset="0"/>
              </a:rPr>
              <a:t>Nome: 4-etil-3-metil-heptano</a:t>
            </a:r>
            <a:endParaRPr lang="pt-BR" sz="2400" b="1" dirty="0">
              <a:solidFill>
                <a:srgbClr val="00B050"/>
              </a:solidFill>
              <a:latin typeface="Karla" charset="0"/>
              <a:ea typeface="Karl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47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23528" y="1203598"/>
            <a:ext cx="8712967" cy="3429900"/>
          </a:xfrm>
        </p:spPr>
        <p:txBody>
          <a:bodyPr/>
          <a:lstStyle/>
          <a:p>
            <a:r>
              <a:rPr lang="pt-BR" dirty="0"/>
              <a:t>Um dos principais cuidados na nomenclatura IUPAC é considerar sempre como cadeia principal a mais longa. Compare as duas situações do exemplo abaixo: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16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39702"/>
            <a:ext cx="6984776" cy="151787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444900"/>
            <a:ext cx="6868436" cy="149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4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67544" y="1347614"/>
            <a:ext cx="8568951" cy="3429900"/>
          </a:xfrm>
        </p:spPr>
        <p:txBody>
          <a:bodyPr/>
          <a:lstStyle/>
          <a:p>
            <a:pPr algn="just"/>
            <a:r>
              <a:rPr lang="pt-BR" dirty="0"/>
              <a:t>Na eventualidade de termos duas (ou mais) cadeias de mesmo comprimento, devemos escolher como principal a cadeia mais ramificada.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17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20" y="2047744"/>
            <a:ext cx="5976664" cy="160412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427884"/>
            <a:ext cx="6862464" cy="171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3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4"/>
          <p:cNvSpPr txBox="1">
            <a:spLocks noGrp="1"/>
          </p:cNvSpPr>
          <p:nvPr>
            <p:ph type="ctrTitle"/>
          </p:nvPr>
        </p:nvSpPr>
        <p:spPr>
          <a:xfrm>
            <a:off x="1815525" y="1888150"/>
            <a:ext cx="5513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ALCENOS</a:t>
            </a:r>
            <a:endParaRPr dirty="0"/>
          </a:p>
        </p:txBody>
      </p:sp>
      <p:sp>
        <p:nvSpPr>
          <p:cNvPr id="125" name="Google Shape;125;p14"/>
          <p:cNvSpPr txBox="1">
            <a:spLocks noGrp="1"/>
          </p:cNvSpPr>
          <p:nvPr>
            <p:ph type="subTitle" idx="1"/>
          </p:nvPr>
        </p:nvSpPr>
        <p:spPr>
          <a:xfrm>
            <a:off x="1815375" y="2916250"/>
            <a:ext cx="5513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26;p14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5"/>
          <p:cNvSpPr txBox="1">
            <a:spLocks noGrp="1"/>
          </p:cNvSpPr>
          <p:nvPr>
            <p:ph type="body" idx="1"/>
          </p:nvPr>
        </p:nvSpPr>
        <p:spPr>
          <a:xfrm>
            <a:off x="1187624" y="2314200"/>
            <a:ext cx="72008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pt-BR" dirty="0" err="1"/>
              <a:t>Alcenos</a:t>
            </a:r>
            <a:r>
              <a:rPr lang="pt-BR" dirty="0"/>
              <a:t> (também chamados alquenos, olefinas ou hidrocarbonetos </a:t>
            </a:r>
            <a:r>
              <a:rPr lang="pt-BR" dirty="0" err="1"/>
              <a:t>etilênicos</a:t>
            </a:r>
            <a:r>
              <a:rPr lang="pt-BR" dirty="0"/>
              <a:t>) são hidrocarbonetos acíclicos contendo uma única ligação dupla em sua cadeia carbônica.</a:t>
            </a:r>
            <a:r>
              <a:rPr lang="en" dirty="0" smtClean="0"/>
              <a:t>.</a:t>
            </a:r>
            <a:endParaRPr dirty="0"/>
          </a:p>
        </p:txBody>
      </p:sp>
      <p:sp>
        <p:nvSpPr>
          <p:cNvPr id="132" name="Google Shape;132;p15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Compostos Orgânicos</a:t>
            </a:r>
            <a:endParaRPr dirty="0"/>
          </a:p>
        </p:txBody>
      </p:sp>
      <p:sp>
        <p:nvSpPr>
          <p:cNvPr id="105" name="Google Shape;105;p12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666579"/>
            <a:ext cx="4896544" cy="2690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6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Nomeclatura</a:t>
            </a:r>
            <a:endParaRPr dirty="0"/>
          </a:p>
        </p:txBody>
      </p:sp>
      <p:sp>
        <p:nvSpPr>
          <p:cNvPr id="138" name="Google Shape;138;p16"/>
          <p:cNvSpPr txBox="1">
            <a:spLocks noGrp="1"/>
          </p:cNvSpPr>
          <p:nvPr>
            <p:ph type="body" idx="1"/>
          </p:nvPr>
        </p:nvSpPr>
        <p:spPr>
          <a:xfrm>
            <a:off x="395536" y="1275606"/>
            <a:ext cx="8496944" cy="3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pt-BR" dirty="0"/>
              <a:t>Segundo a IUPAC, a nomenclatura dos </a:t>
            </a:r>
            <a:r>
              <a:rPr lang="pt-BR" dirty="0" err="1"/>
              <a:t>alcenos</a:t>
            </a:r>
            <a:r>
              <a:rPr lang="pt-BR" dirty="0"/>
              <a:t> é semelhante à dos </a:t>
            </a:r>
            <a:r>
              <a:rPr lang="pt-BR" dirty="0" err="1"/>
              <a:t>alcanos</a:t>
            </a:r>
            <a:r>
              <a:rPr lang="pt-BR" dirty="0"/>
              <a:t>, bastando trocar-se a terminação ANO pela terminação ENO.</a:t>
            </a:r>
            <a:endParaRPr dirty="0"/>
          </a:p>
        </p:txBody>
      </p:sp>
      <p:sp>
        <p:nvSpPr>
          <p:cNvPr id="139" name="Google Shape;139;p16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43758"/>
            <a:ext cx="8754116" cy="1732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Cadeias longas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536" y="1275606"/>
            <a:ext cx="8568952" cy="3327300"/>
          </a:xfrm>
        </p:spPr>
        <p:txBody>
          <a:bodyPr/>
          <a:lstStyle/>
          <a:p>
            <a:pPr algn="just"/>
            <a:r>
              <a:rPr lang="pt-BR" dirty="0"/>
              <a:t>Para cadeias maiores torna-se necessário citar a posição da ligação dupla (lembre-se que a ligação dupla é sempre o “local” mais importante na estrutura de um </a:t>
            </a:r>
            <a:r>
              <a:rPr lang="pt-BR" dirty="0" err="1"/>
              <a:t>alceno</a:t>
            </a:r>
            <a:r>
              <a:rPr lang="pt-BR" dirty="0"/>
              <a:t>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21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19822"/>
            <a:ext cx="8516416" cy="12416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544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23528" y="1275606"/>
            <a:ext cx="8496944" cy="3327300"/>
          </a:xfrm>
        </p:spPr>
        <p:txBody>
          <a:bodyPr/>
          <a:lstStyle/>
          <a:p>
            <a:r>
              <a:rPr lang="pt-BR" dirty="0"/>
              <a:t>As regras da IUPAC mandam indicar a posição da ligação dupla por meio de um número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22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9" y="2214364"/>
            <a:ext cx="6228343" cy="136549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651870"/>
            <a:ext cx="6219181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48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Alcenos</a:t>
            </a:r>
            <a:r>
              <a:rPr lang="pt-BR" dirty="0"/>
              <a:t> ramificados 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000" dirty="0"/>
              <a:t>A cadeia principal é a mais longa que contém a ligação dupla. </a:t>
            </a:r>
            <a:endParaRPr lang="pt-BR" sz="2000" dirty="0" smtClean="0"/>
          </a:p>
          <a:p>
            <a:r>
              <a:rPr lang="pt-BR" sz="2000" dirty="0" smtClean="0"/>
              <a:t> </a:t>
            </a:r>
            <a:r>
              <a:rPr lang="pt-BR" sz="2000" dirty="0"/>
              <a:t>A numeração da cadeia principal é sempre feita a partir da extremidade mais próxima da ligação dupla, independentemente das ramificações presentes na cadeia. No nome do </a:t>
            </a:r>
            <a:r>
              <a:rPr lang="pt-BR" sz="2000" dirty="0" err="1"/>
              <a:t>alceno</a:t>
            </a:r>
            <a:r>
              <a:rPr lang="pt-BR" sz="2000" dirty="0"/>
              <a:t>, a posição da dupla é dada pelo número do primeiro carbono da dupla. Esse número é escrito antes da terminação ENO.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433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24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75606"/>
            <a:ext cx="7416824" cy="35283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9961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25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51670"/>
            <a:ext cx="8848538" cy="14646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8556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4"/>
          <p:cNvSpPr txBox="1">
            <a:spLocks noGrp="1"/>
          </p:cNvSpPr>
          <p:nvPr>
            <p:ph type="ctrTitle"/>
          </p:nvPr>
        </p:nvSpPr>
        <p:spPr>
          <a:xfrm>
            <a:off x="1815525" y="1888150"/>
            <a:ext cx="5513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ALCiNOS</a:t>
            </a:r>
            <a:endParaRPr dirty="0"/>
          </a:p>
        </p:txBody>
      </p:sp>
      <p:sp>
        <p:nvSpPr>
          <p:cNvPr id="125" name="Google Shape;125;p14"/>
          <p:cNvSpPr txBox="1">
            <a:spLocks noGrp="1"/>
          </p:cNvSpPr>
          <p:nvPr>
            <p:ph type="subTitle" idx="1"/>
          </p:nvPr>
        </p:nvSpPr>
        <p:spPr>
          <a:xfrm>
            <a:off x="1815375" y="2916250"/>
            <a:ext cx="5513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26;p14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31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5"/>
          <p:cNvSpPr txBox="1">
            <a:spLocks noGrp="1"/>
          </p:cNvSpPr>
          <p:nvPr>
            <p:ph type="body" idx="1"/>
          </p:nvPr>
        </p:nvSpPr>
        <p:spPr>
          <a:xfrm>
            <a:off x="1187624" y="2314200"/>
            <a:ext cx="72008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pt-BR" dirty="0" err="1"/>
              <a:t>Alcinos</a:t>
            </a:r>
            <a:r>
              <a:rPr lang="pt-BR" dirty="0"/>
              <a:t> (ou alquinos ou hidrocarbonetos acetilênicos) são hidrocarbonetos acíclicos contendo uma única ligação tripla em sua cadeia carbônica.</a:t>
            </a:r>
            <a:endParaRPr dirty="0"/>
          </a:p>
        </p:txBody>
      </p:sp>
      <p:sp>
        <p:nvSpPr>
          <p:cNvPr id="132" name="Google Shape;132;p15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813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8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Nomeclatura</a:t>
            </a:r>
            <a:endParaRPr dirty="0"/>
          </a:p>
        </p:txBody>
      </p:sp>
      <p:sp>
        <p:nvSpPr>
          <p:cNvPr id="168" name="Google Shape;168;p18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idx="2"/>
          </p:nvPr>
        </p:nvSpPr>
        <p:spPr>
          <a:xfrm>
            <a:off x="539552" y="1495850"/>
            <a:ext cx="8208912" cy="3429900"/>
          </a:xfrm>
        </p:spPr>
        <p:txBody>
          <a:bodyPr/>
          <a:lstStyle/>
          <a:p>
            <a:r>
              <a:rPr lang="pt-BR" dirty="0"/>
              <a:t>A nomenclatura IUPAC atribui aos </a:t>
            </a:r>
            <a:r>
              <a:rPr lang="pt-BR" dirty="0" err="1"/>
              <a:t>alcinos</a:t>
            </a:r>
            <a:r>
              <a:rPr lang="pt-BR" dirty="0"/>
              <a:t> a terminação INO.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39702"/>
            <a:ext cx="8469504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04924" y="1275606"/>
            <a:ext cx="7267475" cy="3429900"/>
          </a:xfrm>
        </p:spPr>
        <p:txBody>
          <a:bodyPr/>
          <a:lstStyle/>
          <a:p>
            <a:r>
              <a:rPr lang="pt-BR" dirty="0"/>
              <a:t>Nos </a:t>
            </a:r>
            <a:r>
              <a:rPr lang="pt-BR" dirty="0" err="1"/>
              <a:t>alcinos</a:t>
            </a:r>
            <a:r>
              <a:rPr lang="pt-BR" dirty="0"/>
              <a:t> mais complexos, a nomenclatura IUPAC é feita de modo semelhante à dos </a:t>
            </a:r>
            <a:r>
              <a:rPr lang="pt-BR" dirty="0" err="1"/>
              <a:t>alcenos</a:t>
            </a:r>
            <a:r>
              <a:rPr lang="pt-BR" dirty="0"/>
              <a:t>. Aqui, também, a cadeia principal é a mais longa que contém a ligação tripla; e a numeração é feita a partir da extremidade mais próxima da ligação tripla. 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675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Hidrocarbonetos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Texto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904924" y="1495850"/>
                <a:ext cx="7411491" cy="3429900"/>
              </a:xfrm>
            </p:spPr>
            <p:txBody>
              <a:bodyPr/>
              <a:lstStyle/>
              <a:p>
                <a:r>
                  <a:rPr lang="pt-BR" dirty="0" smtClean="0"/>
                  <a:t>Formados Exclusivamente por C e H.</a:t>
                </a:r>
              </a:p>
              <a:p>
                <a:r>
                  <a:rPr lang="pt-BR" dirty="0" smtClean="0"/>
                  <a:t>Obedecem a formula geral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pt-B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pt-BR" dirty="0" smtClean="0"/>
                  <a:t>.</a:t>
                </a:r>
              </a:p>
              <a:p>
                <a:r>
                  <a:rPr lang="pt-BR" dirty="0" smtClean="0"/>
                  <a:t>Englobam o petróleo e gás natural.</a:t>
                </a:r>
              </a:p>
              <a:p>
                <a:pPr marL="114300" indent="0">
                  <a:buNone/>
                </a:pPr>
                <a:endParaRPr lang="pt-BR" dirty="0"/>
              </a:p>
              <a:p>
                <a:pPr marL="114300" indent="0">
                  <a:buNone/>
                </a:pPr>
                <a:r>
                  <a:rPr lang="pt-BR" dirty="0" smtClean="0"/>
                  <a:t>Ex. </a:t>
                </a:r>
                <a:endParaRPr lang="pt-BR" dirty="0"/>
              </a:p>
            </p:txBody>
          </p:sp>
        </mc:Choice>
        <mc:Fallback>
          <p:sp>
            <p:nvSpPr>
              <p:cNvPr id="3" name="Espaço Reservado para Tex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04924" y="1495850"/>
                <a:ext cx="7411491" cy="34299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003798"/>
            <a:ext cx="5629275" cy="12382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8131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Exemplos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30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21" y="1563638"/>
            <a:ext cx="8576651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1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Exemplos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31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9622"/>
            <a:ext cx="7726045" cy="149864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40419"/>
            <a:ext cx="7879576" cy="125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4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4"/>
          <p:cNvSpPr txBox="1">
            <a:spLocks noGrp="1"/>
          </p:cNvSpPr>
          <p:nvPr>
            <p:ph type="ctrTitle"/>
          </p:nvPr>
        </p:nvSpPr>
        <p:spPr>
          <a:xfrm>
            <a:off x="1815525" y="1888150"/>
            <a:ext cx="5513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CICLANOS</a:t>
            </a:r>
            <a:endParaRPr dirty="0"/>
          </a:p>
        </p:txBody>
      </p:sp>
      <p:sp>
        <p:nvSpPr>
          <p:cNvPr id="125" name="Google Shape;125;p14"/>
          <p:cNvSpPr txBox="1">
            <a:spLocks noGrp="1"/>
          </p:cNvSpPr>
          <p:nvPr>
            <p:ph type="subTitle" idx="1"/>
          </p:nvPr>
        </p:nvSpPr>
        <p:spPr>
          <a:xfrm>
            <a:off x="1815375" y="2916250"/>
            <a:ext cx="5513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26;p14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286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"/>
          <p:cNvSpPr txBox="1">
            <a:spLocks noGrp="1"/>
          </p:cNvSpPr>
          <p:nvPr>
            <p:ph type="title"/>
          </p:nvPr>
        </p:nvSpPr>
        <p:spPr>
          <a:xfrm>
            <a:off x="886650" y="267494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t-BR" dirty="0"/>
              <a:t>Nomenclatura dos ciclanos </a:t>
            </a:r>
            <a:endParaRPr dirty="0"/>
          </a:p>
        </p:txBody>
      </p:sp>
      <p:sp>
        <p:nvSpPr>
          <p:cNvPr id="177" name="Google Shape;177;p19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>
          <a:xfrm>
            <a:off x="870750" y="1495850"/>
            <a:ext cx="7589682" cy="3429900"/>
          </a:xfrm>
        </p:spPr>
        <p:txBody>
          <a:bodyPr/>
          <a:lstStyle/>
          <a:p>
            <a:r>
              <a:rPr lang="pt-BR" dirty="0"/>
              <a:t>As regras da IUPAC atribuem aos ciclanos o prefixo CICLO e a terminação </a:t>
            </a:r>
            <a:r>
              <a:rPr lang="pt-BR" dirty="0" smtClean="0"/>
              <a:t>ANO.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92366"/>
            <a:ext cx="3719834" cy="151548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86" y="2678101"/>
            <a:ext cx="4142408" cy="1371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Outros casos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34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89586"/>
            <a:ext cx="7857872" cy="23282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1521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HIDROCARBONETOS AROMÁTICOS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709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Definição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70750" y="1495850"/>
            <a:ext cx="7373658" cy="3429900"/>
          </a:xfrm>
        </p:spPr>
        <p:txBody>
          <a:bodyPr/>
          <a:lstStyle/>
          <a:p>
            <a:r>
              <a:rPr lang="pt-BR" sz="1800" dirty="0"/>
              <a:t>Hidrocarbonetos aromáticos são os que possuem um ou mais anéis benzênicos (ou aromáticos) em sua molécula.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36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283718"/>
            <a:ext cx="5923254" cy="22631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0816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0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Nomeclatura</a:t>
            </a:r>
            <a:endParaRPr dirty="0"/>
          </a:p>
        </p:txBody>
      </p:sp>
      <p:sp>
        <p:nvSpPr>
          <p:cNvPr id="183" name="Google Shape;183;p20"/>
          <p:cNvSpPr txBox="1">
            <a:spLocks noGrp="1"/>
          </p:cNvSpPr>
          <p:nvPr>
            <p:ph type="body" idx="1"/>
          </p:nvPr>
        </p:nvSpPr>
        <p:spPr>
          <a:xfrm>
            <a:off x="539552" y="1747275"/>
            <a:ext cx="4783198" cy="27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None/>
            </a:pPr>
            <a:r>
              <a:rPr lang="pt-BR" dirty="0"/>
              <a:t>A IUPAC consagrou o nome benzeno para o hidrocarboneto aromático mais simples, ou </a:t>
            </a:r>
            <a:r>
              <a:rPr lang="pt-BR" dirty="0" smtClean="0"/>
              <a:t>C6H6.</a:t>
            </a:r>
            <a:endParaRPr lang="pt-BR" dirty="0"/>
          </a:p>
        </p:txBody>
      </p:sp>
      <p:sp>
        <p:nvSpPr>
          <p:cNvPr id="185" name="Google Shape;185;p20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716574"/>
            <a:ext cx="3888432" cy="4195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Nomeclatura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sz="2000" dirty="0"/>
              <a:t>Seus nomes são formados pela palavra benzeno, precedida pelos nomes das ramificações; a numeração dos carbonos do anel deve partir da ramificação mais simples e prosseguir no sentido que resulte os menores números possíveis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598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39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86175"/>
            <a:ext cx="7026457" cy="19442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0348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>
          <a:xfrm>
            <a:off x="971600" y="2715766"/>
            <a:ext cx="7776864" cy="819900"/>
          </a:xfrm>
        </p:spPr>
        <p:txBody>
          <a:bodyPr/>
          <a:lstStyle/>
          <a:p>
            <a:pPr marL="76200" indent="0">
              <a:buNone/>
            </a:pPr>
            <a:r>
              <a:rPr lang="pt-BR" dirty="0" err="1"/>
              <a:t>Alcanos</a:t>
            </a:r>
            <a:r>
              <a:rPr lang="pt-BR" dirty="0"/>
              <a:t> (ou hidrocarbonetos parafínicos) são hidrocarbonetos acíclicos e saturados, isto é, que têm cadeias abertas e apresentam apenas ligações simples entre seus carbonos.</a:t>
            </a:r>
          </a:p>
          <a:p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254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1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40</a:t>
            </a:fld>
            <a:endParaRPr lang="en"/>
          </a:p>
        </p:txBody>
      </p:sp>
      <p:sp>
        <p:nvSpPr>
          <p:cNvPr id="190" name="Google Shape;190;p21"/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3863975" cy="7286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/>
              <a:t>Onde encontro Hidrocarbonetos?</a:t>
            </a:r>
            <a:endParaRPr sz="1800" dirty="0">
              <a:solidFill>
                <a:srgbClr val="004C52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43608" y="1275606"/>
            <a:ext cx="64475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Karla" charset="0"/>
                <a:ea typeface="Karla" charset="0"/>
              </a:rPr>
              <a:t>Petróleo e Seus Derivados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Petróleo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Recurso não-renovável.</a:t>
            </a:r>
          </a:p>
          <a:p>
            <a:r>
              <a:rPr lang="pt-BR" dirty="0"/>
              <a:t>Acredita-se que 50% das jazidas mundiais de petróleo estejam sob o mar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772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Esquema de uma Jazida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42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7614"/>
            <a:ext cx="7419368" cy="344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5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Transporte 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Através de Oleodutos e Superpetroleiros.</a:t>
            </a:r>
          </a:p>
          <a:p>
            <a:r>
              <a:rPr lang="pt-BR" dirty="0" smtClean="0"/>
              <a:t>Alto risco de desastres </a:t>
            </a:r>
            <a:r>
              <a:rPr lang="pt-BR" dirty="0" err="1" smtClean="0"/>
              <a:t>ecolôlogicos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438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Transporte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44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91630"/>
            <a:ext cx="7743825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59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Refino do petróleo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45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75606"/>
            <a:ext cx="6552727" cy="37436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3299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33" name="Google Shape;233;p26"/>
              <p:cNvSpPr txBox="1">
                <a:spLocks noGrp="1"/>
              </p:cNvSpPr>
              <p:nvPr>
                <p:ph type="ctrTitle" idx="4294967295"/>
              </p:nvPr>
            </p:nvSpPr>
            <p:spPr>
              <a:xfrm>
                <a:off x="683568" y="1029000"/>
                <a:ext cx="7632848" cy="8949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0" dirty="0" smtClean="0">
                    <a:solidFill>
                      <a:srgbClr val="ABE33F"/>
                    </a:solidFill>
                    <a:latin typeface="Karla"/>
                    <a:ea typeface="Karla"/>
                    <a:cs typeface="Karla"/>
                    <a:sym typeface="Karla"/>
                  </a:rPr>
                  <a:t>650 bihões 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" sz="6000" i="1" smtClean="0">
                            <a:solidFill>
                              <a:srgbClr val="ABE33F"/>
                            </a:solidFill>
                            <a:latin typeface="Cambria Math"/>
                            <a:ea typeface="Karla"/>
                            <a:sym typeface="Karla"/>
                          </a:rPr>
                        </m:ctrlPr>
                      </m:sSupPr>
                      <m:e>
                        <m:r>
                          <a:rPr lang="pt-BR" sz="6000" b="1" i="1" smtClean="0">
                            <a:solidFill>
                              <a:srgbClr val="ABE33F"/>
                            </a:solidFill>
                            <a:latin typeface="Cambria Math"/>
                            <a:ea typeface="Karla"/>
                            <a:sym typeface="Karla"/>
                          </a:rPr>
                          <m:t>𝒎</m:t>
                        </m:r>
                      </m:e>
                      <m:sup>
                        <m:r>
                          <a:rPr lang="pt-BR" sz="6000" b="1" i="1" smtClean="0">
                            <a:solidFill>
                              <a:srgbClr val="ABE33F"/>
                            </a:solidFill>
                            <a:latin typeface="Cambria Math"/>
                            <a:ea typeface="Karla"/>
                            <a:sym typeface="Karla"/>
                          </a:rPr>
                          <m:t>𝟑</m:t>
                        </m:r>
                      </m:sup>
                    </m:sSup>
                  </m:oMath>
                </a14:m>
                <a:endParaRPr sz="6000" dirty="0">
                  <a:solidFill>
                    <a:srgbClr val="ABE33F"/>
                  </a:solidFill>
                  <a:latin typeface="Karla"/>
                  <a:ea typeface="Karla"/>
                  <a:cs typeface="Karla"/>
                  <a:sym typeface="Karla"/>
                </a:endParaRPr>
              </a:p>
            </p:txBody>
          </p:sp>
        </mc:Choice>
        <mc:Fallback>
          <p:sp>
            <p:nvSpPr>
              <p:cNvPr id="233" name="Google Shape;233;p2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ctrTitle" idx="4294967295"/>
              </p:nvPr>
            </p:nvSpPr>
            <p:spPr>
              <a:xfrm>
                <a:off x="683568" y="1029000"/>
                <a:ext cx="7632848" cy="894900"/>
              </a:xfrm>
              <a:prstGeom prst="rect">
                <a:avLst/>
              </a:prstGeom>
              <a:blipFill rotWithShape="1">
                <a:blip r:embed="rId3"/>
                <a:stretch>
                  <a:fillRect t="-14966" b="-6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4" name="Google Shape;234;p26"/>
          <p:cNvSpPr txBox="1">
            <a:spLocks noGrp="1"/>
          </p:cNvSpPr>
          <p:nvPr>
            <p:ph type="subTitle" idx="4294967295"/>
          </p:nvPr>
        </p:nvSpPr>
        <p:spPr>
          <a:xfrm>
            <a:off x="1599425" y="1792307"/>
            <a:ext cx="59451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000" dirty="0" smtClean="0">
                <a:solidFill>
                  <a:srgbClr val="ABE33F"/>
                </a:solidFill>
              </a:rPr>
              <a:t>De reservas no Brasil</a:t>
            </a:r>
            <a:endParaRPr sz="2000" dirty="0">
              <a:solidFill>
                <a:srgbClr val="ABE33F"/>
              </a:solidFill>
            </a:endParaRPr>
          </a:p>
        </p:txBody>
      </p:sp>
      <p:sp>
        <p:nvSpPr>
          <p:cNvPr id="235" name="Google Shape;235;p26"/>
          <p:cNvSpPr txBox="1">
            <a:spLocks noGrp="1"/>
          </p:cNvSpPr>
          <p:nvPr>
            <p:ph type="ctrTitle" idx="4294967295"/>
          </p:nvPr>
        </p:nvSpPr>
        <p:spPr>
          <a:xfrm>
            <a:off x="1599425" y="3657894"/>
            <a:ext cx="5945100" cy="8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100%</a:t>
            </a:r>
            <a:endParaRPr sz="6000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6" name="Google Shape;236;p26"/>
          <p:cNvSpPr txBox="1">
            <a:spLocks noGrp="1"/>
          </p:cNvSpPr>
          <p:nvPr>
            <p:ph type="subTitle" idx="4294967295"/>
          </p:nvPr>
        </p:nvSpPr>
        <p:spPr>
          <a:xfrm>
            <a:off x="1599425" y="4421201"/>
            <a:ext cx="59451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Total success!</a:t>
            </a:r>
            <a:endParaRPr sz="2000"/>
          </a:p>
        </p:txBody>
      </p:sp>
      <p:sp>
        <p:nvSpPr>
          <p:cNvPr id="238" name="Google Shape;238;p26"/>
          <p:cNvSpPr txBox="1">
            <a:spLocks noGrp="1"/>
          </p:cNvSpPr>
          <p:nvPr>
            <p:ph type="subTitle" idx="4294967295"/>
          </p:nvPr>
        </p:nvSpPr>
        <p:spPr>
          <a:xfrm>
            <a:off x="1599425" y="3106754"/>
            <a:ext cx="59451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AE9D"/>
                </a:solidFill>
              </a:rPr>
              <a:t>And a lot of users</a:t>
            </a:r>
            <a:endParaRPr sz="2000">
              <a:solidFill>
                <a:srgbClr val="00AE9D"/>
              </a:solidFill>
            </a:endParaRPr>
          </a:p>
        </p:txBody>
      </p:sp>
      <p:sp>
        <p:nvSpPr>
          <p:cNvPr id="239" name="Google Shape;239;p26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46</a:t>
            </a:fld>
            <a:endParaRPr/>
          </a:p>
        </p:txBody>
      </p:sp>
      <p:sp>
        <p:nvSpPr>
          <p:cNvPr id="2" name="Retângulo 1"/>
          <p:cNvSpPr/>
          <p:nvPr/>
        </p:nvSpPr>
        <p:spPr>
          <a:xfrm>
            <a:off x="899592" y="339501"/>
            <a:ext cx="1917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rgbClr val="FFFFFF"/>
                </a:solidFill>
                <a:latin typeface="Raleway"/>
                <a:sym typeface="Raleway"/>
              </a:rPr>
              <a:t>Gás Natural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Gás Natural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23528" y="1598408"/>
            <a:ext cx="8820472" cy="3327300"/>
          </a:xfrm>
        </p:spPr>
        <p:txBody>
          <a:bodyPr/>
          <a:lstStyle/>
          <a:p>
            <a:r>
              <a:rPr lang="pt-BR" dirty="0" smtClean="0"/>
              <a:t>Para suprir a necessidade o </a:t>
            </a:r>
            <a:r>
              <a:rPr lang="pt-BR" dirty="0"/>
              <a:t>Brasil </a:t>
            </a:r>
            <a:r>
              <a:rPr lang="pt-BR" dirty="0" smtClean="0"/>
              <a:t>importa </a:t>
            </a:r>
            <a:r>
              <a:rPr lang="pt-BR" dirty="0"/>
              <a:t>de gás natural</a:t>
            </a:r>
            <a:r>
              <a:rPr lang="pt-BR" dirty="0" smtClean="0"/>
              <a:t> da Bolívia.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815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Metano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Texto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O metano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dirty="0" smtClean="0">
                            <a:latin typeface="Cambria Math"/>
                          </a:rPr>
                          <m:t>𝐶𝐻</m:t>
                        </m:r>
                      </m:e>
                      <m:sub>
                        <m:r>
                          <a:rPr lang="pt-BR" b="0" i="1" dirty="0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pt-BR" dirty="0"/>
                  <a:t>) é um gás incolor, inodoro e muito </a:t>
                </a:r>
                <a:r>
                  <a:rPr lang="pt-BR" dirty="0" smtClean="0"/>
                  <a:t>inflamável.</a:t>
                </a:r>
                <a:endParaRPr lang="pt-BR" dirty="0"/>
              </a:p>
            </p:txBody>
          </p:sp>
        </mc:Choice>
        <mc:Fallback>
          <p:sp>
            <p:nvSpPr>
              <p:cNvPr id="3" name="Espaço Reservado para Tex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431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49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" t="2470" r="1851" b="6401"/>
          <a:stretch/>
        </p:blipFill>
        <p:spPr>
          <a:xfrm>
            <a:off x="539552" y="1304579"/>
            <a:ext cx="7987892" cy="349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6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3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43149"/>
            <a:ext cx="6481652" cy="422027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11510"/>
            <a:ext cx="6759574" cy="406154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52437"/>
            <a:ext cx="7620000" cy="423862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03" y="0"/>
            <a:ext cx="7418312" cy="4948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E9D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5"/>
          <p:cNvSpPr txBox="1">
            <a:spLocks noGrp="1"/>
          </p:cNvSpPr>
          <p:nvPr>
            <p:ph type="ctrTitle" idx="4294967295"/>
          </p:nvPr>
        </p:nvSpPr>
        <p:spPr>
          <a:xfrm>
            <a:off x="685800" y="15071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 smtClean="0">
                <a:solidFill>
                  <a:srgbClr val="ABE33F"/>
                </a:solidFill>
                <a:latin typeface="Karla"/>
                <a:ea typeface="Karla"/>
                <a:cs typeface="Karla"/>
                <a:sym typeface="Karla"/>
              </a:rPr>
              <a:t>67 dias</a:t>
            </a:r>
            <a:endParaRPr sz="9600" dirty="0">
              <a:solidFill>
                <a:srgbClr val="ABE33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27" name="Google Shape;227;p25"/>
          <p:cNvSpPr txBox="1">
            <a:spLocks noGrp="1"/>
          </p:cNvSpPr>
          <p:nvPr>
            <p:ph type="subTitle" idx="4294967295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8000" dirty="0" smtClean="0"/>
              <a:t>PARA O ENEM</a:t>
            </a:r>
            <a:endParaRPr sz="8000" dirty="0"/>
          </a:p>
        </p:txBody>
      </p:sp>
      <p:sp>
        <p:nvSpPr>
          <p:cNvPr id="228" name="Google Shape;228;p25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ABE33F"/>
                </a:solidFill>
              </a:rPr>
              <a:t>50</a:t>
            </a:fld>
            <a:endParaRPr>
              <a:solidFill>
                <a:srgbClr val="ABE3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2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Classificação</a:t>
            </a:r>
            <a:endParaRPr dirty="0"/>
          </a:p>
        </p:txBody>
      </p:sp>
      <p:sp>
        <p:nvSpPr>
          <p:cNvPr id="197" name="Google Shape;197;p22"/>
          <p:cNvSpPr/>
          <p:nvPr/>
        </p:nvSpPr>
        <p:spPr>
          <a:xfrm>
            <a:off x="3321325" y="1734334"/>
            <a:ext cx="2493600" cy="2493600"/>
          </a:xfrm>
          <a:prstGeom prst="diamond">
            <a:avLst/>
          </a:prstGeom>
          <a:solidFill>
            <a:srgbClr val="004C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 dirty="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x</a:t>
            </a:r>
            <a:endParaRPr sz="9600" b="1" dirty="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8" name="Google Shape;198;p22"/>
          <p:cNvSpPr/>
          <p:nvPr/>
        </p:nvSpPr>
        <p:spPr>
          <a:xfrm>
            <a:off x="1043608" y="2067694"/>
            <a:ext cx="2873617" cy="1800199"/>
          </a:xfrm>
          <a:prstGeom prst="flowChartPreparation">
            <a:avLst/>
          </a:prstGeom>
          <a:solidFill>
            <a:srgbClr val="ABE33F">
              <a:alpha val="8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 smtClean="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Ramificados</a:t>
            </a:r>
            <a:endParaRPr sz="2000" b="1" dirty="0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9" name="Google Shape;199;p22"/>
          <p:cNvSpPr/>
          <p:nvPr/>
        </p:nvSpPr>
        <p:spPr>
          <a:xfrm>
            <a:off x="5226775" y="2067694"/>
            <a:ext cx="2801609" cy="1800200"/>
          </a:xfrm>
          <a:prstGeom prst="flowChartPreparation">
            <a:avLst/>
          </a:prstGeom>
          <a:solidFill>
            <a:srgbClr val="ABE33F">
              <a:alpha val="8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Não ramificados</a:t>
            </a:r>
            <a:endParaRPr sz="2000" b="1" dirty="0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00" name="Google Shape;200;p22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Sem Ramificação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04924" y="1275606"/>
            <a:ext cx="6115347" cy="3429900"/>
          </a:xfrm>
        </p:spPr>
        <p:txBody>
          <a:bodyPr/>
          <a:lstStyle/>
          <a:p>
            <a:r>
              <a:rPr lang="pt-BR" dirty="0" smtClean="0"/>
              <a:t>é </a:t>
            </a:r>
            <a:r>
              <a:rPr lang="pt-BR" dirty="0"/>
              <a:t>caracterizada pela terminação </a:t>
            </a:r>
            <a:r>
              <a:rPr lang="pt-BR" b="1" dirty="0" smtClean="0"/>
              <a:t>ANO.</a:t>
            </a:r>
          </a:p>
          <a:p>
            <a:r>
              <a:rPr lang="pt-BR" dirty="0" smtClean="0"/>
              <a:t>Até quatro carbonos possuem nomes especiais.</a:t>
            </a:r>
          </a:p>
          <a:p>
            <a:endParaRPr lang="pt-BR" b="1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7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11710"/>
            <a:ext cx="799288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0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Cadeias com mais de 4 carbonos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99592" y="1275606"/>
            <a:ext cx="7483499" cy="3429900"/>
          </a:xfrm>
        </p:spPr>
        <p:txBody>
          <a:bodyPr/>
          <a:lstStyle/>
          <a:p>
            <a:r>
              <a:rPr lang="pt-BR" dirty="0" smtClean="0"/>
              <a:t>Adiciona-se </a:t>
            </a:r>
            <a:r>
              <a:rPr lang="pt-BR" dirty="0"/>
              <a:t>o pré-fixo da quantidade de </a:t>
            </a:r>
            <a:r>
              <a:rPr lang="pt-BR" dirty="0" smtClean="0"/>
              <a:t>carbonos.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8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9662"/>
            <a:ext cx="816670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2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Alcanos</a:t>
            </a:r>
            <a:r>
              <a:rPr lang="pt-BR" dirty="0" smtClean="0"/>
              <a:t> Ramificados 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04924" y="1495850"/>
            <a:ext cx="7195467" cy="931884"/>
          </a:xfrm>
        </p:spPr>
        <p:txBody>
          <a:bodyPr/>
          <a:lstStyle/>
          <a:p>
            <a:r>
              <a:rPr lang="pt-BR" dirty="0"/>
              <a:t>Quando o </a:t>
            </a:r>
            <a:r>
              <a:rPr lang="pt-BR" dirty="0" err="1"/>
              <a:t>alcano</a:t>
            </a:r>
            <a:r>
              <a:rPr lang="pt-BR" dirty="0"/>
              <a:t> tem cadeia ramificada, devemos citar, além do nome da cadeia, o das ramificações.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9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88939"/>
            <a:ext cx="8640960" cy="191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42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cal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826</Words>
  <Application>Microsoft Office PowerPoint</Application>
  <PresentationFormat>Apresentação na tela (16:9)</PresentationFormat>
  <Paragraphs>143</Paragraphs>
  <Slides>50</Slides>
  <Notes>17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50</vt:i4>
      </vt:variant>
    </vt:vector>
  </HeadingPairs>
  <TitlesOfParts>
    <vt:vector size="55" baseType="lpstr">
      <vt:lpstr>Arial</vt:lpstr>
      <vt:lpstr>Raleway</vt:lpstr>
      <vt:lpstr>Cambria Math</vt:lpstr>
      <vt:lpstr>Karla</vt:lpstr>
      <vt:lpstr>Escalus template</vt:lpstr>
      <vt:lpstr>HIDROCARBONETOS</vt:lpstr>
      <vt:lpstr>Compostos Orgânicos</vt:lpstr>
      <vt:lpstr>Hidrocarbonetos</vt:lpstr>
      <vt:lpstr>Apresentação do PowerPoint</vt:lpstr>
      <vt:lpstr>Apresentação do PowerPoint</vt:lpstr>
      <vt:lpstr>Classificação</vt:lpstr>
      <vt:lpstr>Sem Ramificação</vt:lpstr>
      <vt:lpstr>Cadeias com mais de 4 carbonos</vt:lpstr>
      <vt:lpstr>Alcanos Ramificados </vt:lpstr>
      <vt:lpstr>Outras ramificações</vt:lpstr>
      <vt:lpstr>Exemplos</vt:lpstr>
      <vt:lpstr>Exemplos</vt:lpstr>
      <vt:lpstr>Exemplos </vt:lpstr>
      <vt:lpstr>Exemplos</vt:lpstr>
      <vt:lpstr>Exemplos</vt:lpstr>
      <vt:lpstr>Exemplos</vt:lpstr>
      <vt:lpstr>Exemplos</vt:lpstr>
      <vt:lpstr>ALCENOS</vt:lpstr>
      <vt:lpstr>Apresentação do PowerPoint</vt:lpstr>
      <vt:lpstr>Nomeclatura</vt:lpstr>
      <vt:lpstr>Cadeias longas</vt:lpstr>
      <vt:lpstr>Exemplos</vt:lpstr>
      <vt:lpstr>Alcenos ramificados </vt:lpstr>
      <vt:lpstr>Exemplos</vt:lpstr>
      <vt:lpstr>Exemplos</vt:lpstr>
      <vt:lpstr>ALCiNOS</vt:lpstr>
      <vt:lpstr>Apresentação do PowerPoint</vt:lpstr>
      <vt:lpstr>Nomeclatura</vt:lpstr>
      <vt:lpstr>Apresentação do PowerPoint</vt:lpstr>
      <vt:lpstr>Exemplos</vt:lpstr>
      <vt:lpstr>Exemplos</vt:lpstr>
      <vt:lpstr>CICLANOS</vt:lpstr>
      <vt:lpstr>Nomenclatura dos ciclanos </vt:lpstr>
      <vt:lpstr>Outros casos</vt:lpstr>
      <vt:lpstr>HIDROCARBONETOS AROMÁTICOS</vt:lpstr>
      <vt:lpstr>Definição</vt:lpstr>
      <vt:lpstr>Nomeclatura</vt:lpstr>
      <vt:lpstr>Nomeclatura </vt:lpstr>
      <vt:lpstr>Exemplos</vt:lpstr>
      <vt:lpstr>Onde encontro Hidrocarbonetos?</vt:lpstr>
      <vt:lpstr>Petróleo</vt:lpstr>
      <vt:lpstr>Esquema de uma Jazida</vt:lpstr>
      <vt:lpstr>Transporte </vt:lpstr>
      <vt:lpstr>Transporte</vt:lpstr>
      <vt:lpstr>Refino do petróleo</vt:lpstr>
      <vt:lpstr>650 bihões de m^3</vt:lpstr>
      <vt:lpstr>Gás Natural</vt:lpstr>
      <vt:lpstr>Metano</vt:lpstr>
      <vt:lpstr>Apresentação do PowerPoint</vt:lpstr>
      <vt:lpstr>67 dias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HIDROCARBONETOS</dc:title>
  <dc:creator>lucas marques</dc:creator>
  <cp:lastModifiedBy>lucas marques</cp:lastModifiedBy>
  <cp:revision>51</cp:revision>
  <dcterms:modified xsi:type="dcterms:W3CDTF">2018-08-28T00:37:57Z</dcterms:modified>
</cp:coreProperties>
</file>